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60" r:id="rId6"/>
    <p:sldId id="265" r:id="rId7"/>
    <p:sldId id="266" r:id="rId8"/>
    <p:sldId id="26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A4FF15-5B8B-054F-10B3-1974694A9482}" name="Saadeldin, Mona" initials="SM" userId="S::mona.saadeldin_industry.gov.au#ext#@annexcomau.onmicrosoft.com::39cfe873-3e3d-4b39-a3e8-c552cac00f72" providerId="AD"/>
  <p188:author id="{1F3F36A0-4484-3D70-322D-616B6C3502B0}" name="Shannon Li" initials="SL" userId="S::shannon.li_solpeople.com.au#ext#@annexcomau.onmicrosoft.com::b735c03b-ed41-47be-9f3b-fcfb9e0538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34"/>
    <a:srgbClr val="AC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94658"/>
  </p:normalViewPr>
  <p:slideViewPr>
    <p:cSldViewPr snapToGrid="0">
      <p:cViewPr varScale="1">
        <p:scale>
          <a:sx n="69" d="100"/>
          <a:sy n="69" d="100"/>
        </p:scale>
        <p:origin x="216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408F5-291C-4647-8126-FC3AAA4400FB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C933C-7893-FA42-9101-DC1731136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C933C-7893-FA42-9101-DC1731136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8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C86060-0EC9-30CA-F782-076B5DC87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7EDE4F-15B6-C85F-6C04-301CE85D4F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0" y="1041400"/>
            <a:ext cx="4775200" cy="2387600"/>
          </a:xfrm>
        </p:spPr>
        <p:txBody>
          <a:bodyPr anchor="b"/>
          <a:lstStyle>
            <a:lvl1pPr algn="l">
              <a:defRPr sz="6000" b="1" i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Master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EC4B7-55FB-E260-C05B-AC7C0093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840" y="3642519"/>
            <a:ext cx="4775200" cy="827881"/>
          </a:xfrm>
        </p:spPr>
        <p:txBody>
          <a:bodyPr/>
          <a:lstStyle>
            <a:lvl1pPr marL="0" indent="0" algn="l">
              <a:buNone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74F6AC-DE9C-42C9-083A-51F958572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840" y="5299355"/>
            <a:ext cx="4775200" cy="269875"/>
          </a:xfrm>
        </p:spPr>
        <p:txBody>
          <a:bodyPr>
            <a:noAutofit/>
          </a:bodyPr>
          <a:lstStyle>
            <a:lvl1pPr>
              <a:buNone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AD4626-5A47-B16E-ED7B-C60D863CB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5" y="5781675"/>
            <a:ext cx="3227854" cy="403225"/>
          </a:xfrm>
        </p:spPr>
        <p:txBody>
          <a:bodyPr>
            <a:noAutofit/>
          </a:bodyPr>
          <a:lstStyle>
            <a:lvl1pPr>
              <a:buNone/>
              <a:defRPr sz="16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B415E-36A8-B14D-2F62-E92089AD7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7EDE4F-15B6-C85F-6C04-301CE85D4F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0" y="1041400"/>
            <a:ext cx="4775200" cy="2387600"/>
          </a:xfrm>
        </p:spPr>
        <p:txBody>
          <a:bodyPr anchor="b"/>
          <a:lstStyle>
            <a:lvl1pPr algn="l">
              <a:defRPr sz="6000" b="1" i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Master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EC4B7-55FB-E260-C05B-AC7C0093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840" y="3642519"/>
            <a:ext cx="4775200" cy="827881"/>
          </a:xfrm>
        </p:spPr>
        <p:txBody>
          <a:bodyPr/>
          <a:lstStyle>
            <a:lvl1pPr marL="0" indent="0" algn="l">
              <a:buNone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74F6AC-DE9C-42C9-083A-51F958572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840" y="5299355"/>
            <a:ext cx="4775200" cy="269875"/>
          </a:xfrm>
        </p:spPr>
        <p:txBody>
          <a:bodyPr>
            <a:noAutofit/>
          </a:bodyPr>
          <a:lstStyle>
            <a:lvl1pPr>
              <a:buNone/>
              <a:defRPr sz="1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AD4626-5A47-B16E-ED7B-C60D863CB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475" y="5781675"/>
            <a:ext cx="3227854" cy="403225"/>
          </a:xfrm>
        </p:spPr>
        <p:txBody>
          <a:bodyPr>
            <a:noAutofit/>
          </a:bodyPr>
          <a:lstStyle>
            <a:lvl1pPr>
              <a:buNone/>
              <a:defRPr sz="16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6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618037-6397-EFD4-BE44-436F802F0218}"/>
              </a:ext>
            </a:extLst>
          </p:cNvPr>
          <p:cNvSpPr/>
          <p:nvPr userDrawn="1"/>
        </p:nvSpPr>
        <p:spPr>
          <a:xfrm>
            <a:off x="186018" y="185435"/>
            <a:ext cx="11819964" cy="1169894"/>
          </a:xfrm>
          <a:prstGeom prst="roundRect">
            <a:avLst>
              <a:gd name="adj" fmla="val 8621"/>
            </a:avLst>
          </a:prstGeom>
          <a:solidFill>
            <a:srgbClr val="ACF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EE27C-26E4-2880-CB09-429D318D0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764" y="681037"/>
            <a:ext cx="11040035" cy="542645"/>
          </a:xfrm>
        </p:spPr>
        <p:txBody>
          <a:bodyPr anchor="b">
            <a:normAutofit/>
          </a:bodyPr>
          <a:lstStyle>
            <a:lvl1pPr>
              <a:defRPr sz="3200" b="1" i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EF27-F5E7-1B1E-B3A1-30F952BD2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018" y="1825625"/>
            <a:ext cx="5833782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45225-665F-0813-ADE0-00C1CBC78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33781" cy="4351338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01356-A0CE-B86C-2B3D-250684A0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614C-BC86-9A47-9FE7-B84F2DC5B3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0298B9-CC29-8D45-2151-049956D5B9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3764" y="269677"/>
            <a:ext cx="4056063" cy="352425"/>
          </a:xfrm>
        </p:spPr>
        <p:txBody>
          <a:bodyPr>
            <a:noAutofit/>
          </a:bodyPr>
          <a:lstStyle>
            <a:lvl1pPr>
              <a:buNone/>
              <a:defRPr sz="1800" b="0" i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SECTION NAME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D4F776-0607-AA15-1E11-C2FCFC5DBDE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5637096"/>
              </p:ext>
            </p:extLst>
          </p:nvPr>
        </p:nvGraphicFramePr>
        <p:xfrm>
          <a:off x="313764" y="6350635"/>
          <a:ext cx="11494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487">
                  <a:extLst>
                    <a:ext uri="{9D8B030D-6E8A-4147-A177-3AD203B41FA5}">
                      <a16:colId xmlns:a16="http://schemas.microsoft.com/office/drawing/2014/main" val="1135558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ai.gov.au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222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084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09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618037-6397-EFD4-BE44-436F802F0218}"/>
              </a:ext>
            </a:extLst>
          </p:cNvPr>
          <p:cNvSpPr/>
          <p:nvPr userDrawn="1"/>
        </p:nvSpPr>
        <p:spPr>
          <a:xfrm>
            <a:off x="186018" y="185435"/>
            <a:ext cx="11819964" cy="1169894"/>
          </a:xfrm>
          <a:prstGeom prst="roundRect">
            <a:avLst>
              <a:gd name="adj" fmla="val 8621"/>
            </a:avLst>
          </a:prstGeom>
          <a:solidFill>
            <a:srgbClr val="1222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EE27C-26E4-2880-CB09-429D318D0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764" y="681037"/>
            <a:ext cx="11040035" cy="542645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EF27-F5E7-1B1E-B3A1-30F952BD2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018" y="1825625"/>
            <a:ext cx="5833782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45225-665F-0813-ADE0-00C1CBC78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33781" cy="4351338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01356-A0CE-B86C-2B3D-250684A0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614C-BC86-9A47-9FE7-B84F2DC5B3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0298B9-CC29-8D45-2151-049956D5B9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3764" y="269677"/>
            <a:ext cx="4056063" cy="352425"/>
          </a:xfrm>
        </p:spPr>
        <p:txBody>
          <a:bodyPr>
            <a:noAutofit/>
          </a:bodyPr>
          <a:lstStyle>
            <a:lvl1pPr>
              <a:buNone/>
              <a:defRPr sz="1800" b="0" i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b="0" i="0">
                <a:latin typeface="Segoe UI" panose="020B0502040204020203" pitchFamily="34" charset="0"/>
                <a:cs typeface="Segoe UI" panose="020B0502040204020203" pitchFamily="34" charset="0"/>
              </a:rPr>
              <a:t>SECTION NAME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57A272-75A6-65D9-633E-67C86B74409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5637096"/>
              </p:ext>
            </p:extLst>
          </p:nvPr>
        </p:nvGraphicFramePr>
        <p:xfrm>
          <a:off x="313764" y="6350635"/>
          <a:ext cx="11494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487">
                  <a:extLst>
                    <a:ext uri="{9D8B030D-6E8A-4147-A177-3AD203B41FA5}">
                      <a16:colId xmlns:a16="http://schemas.microsoft.com/office/drawing/2014/main" val="1135558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ai.gov.au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222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084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63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A51CF-20AA-178B-188B-6F5B6343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A2D0C-8E48-3B2E-9BD1-F5F646D6B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9C28C-8823-4AAB-2195-E47389D15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4F1815-0EEC-614C-B33A-D032A41E948B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B7A93-E75D-9BFC-CE5B-DDA8588CC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9C64-D941-0AE6-FD3F-317CE7CA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0614C-BC86-9A47-9FE7-B84F2DC5B3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A5A78-4926-B565-2EEE-928A5E37D3F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85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C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730FAE-3064-D685-942C-EB99A8D2858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85612" y="661162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C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2391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FF04-2E1C-D2A0-9A1C-003CADA58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Scenario 2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5521B-CA4B-88E3-7840-CBAAFA3D6C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UI"/>
                <a:cs typeface="Segoe UI"/>
              </a:rPr>
              <a:t>The invisible shortlist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49EFB-3207-DEEF-587F-7196447CE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National AI Centre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418F7-A451-DB7E-DD5E-271E6AAEC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04264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C6640C-0A62-762B-5121-84E15402E3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1973" y="313678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US" dirty="0">
                <a:latin typeface="Segoe UI Semilight"/>
                <a:cs typeface="Segoe UI Semilight"/>
              </a:rPr>
              <a:t>SETTING THE SCENE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55360-4FD0-43FC-EACD-6FE20415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Opening discussion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6E7B4-9E97-508B-3614-51366BABE6DA}"/>
              </a:ext>
            </a:extLst>
          </p:cNvPr>
          <p:cNvSpPr txBox="1"/>
          <p:nvPr/>
        </p:nvSpPr>
        <p:spPr>
          <a:xfrm>
            <a:off x="11259633" y="870114"/>
            <a:ext cx="618603" cy="353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A3A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10m</a:t>
            </a:r>
            <a:endParaRPr lang="en-US" sz="1400" dirty="0">
              <a:solidFill>
                <a:srgbClr val="3A3A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AF1575-8427-4698-F55F-0DFDD58E5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590" y="595423"/>
            <a:ext cx="566710" cy="5667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823A8-1796-F783-A108-D03BB23D6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266" y="1825625"/>
            <a:ext cx="57075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Scenario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6 months ago, your organisation introduced an AI recruitment screening tool.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ranks job applicants and automatically filters out people marked as ‘low suitability’.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tool was mean to speed up hiring, improve efficiency and support growth.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Now, concerns have been raised about fairness, transparency and impacts on your workforce.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9805B-E8F2-718D-0DEA-5046B10E9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75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 to consider</a:t>
            </a:r>
          </a:p>
          <a:p>
            <a:pPr fontAlgn="base">
              <a:lnSpc>
                <a:spcPct val="100000"/>
              </a:lnSpc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respond to each applicant?</a:t>
            </a:r>
          </a:p>
          <a:p>
            <a:pPr fontAlgn="base">
              <a:lnSpc>
                <a:spcPct val="100000"/>
              </a:lnSpc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you explain how decisions are made?</a:t>
            </a:r>
          </a:p>
          <a:p>
            <a:pPr fontAlgn="base">
              <a:lnSpc>
                <a:spcPct val="100000"/>
              </a:lnSpc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is accountable for the tool?</a:t>
            </a:r>
          </a:p>
          <a:p>
            <a:pPr fontAlgn="base">
              <a:lnSpc>
                <a:spcPct val="100000"/>
              </a:lnSpc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complete an impact assessment before using it?</a:t>
            </a:r>
          </a:p>
          <a:p>
            <a:pPr fontAlgn="base">
              <a:lnSpc>
                <a:spcPct val="100000"/>
              </a:lnSpc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someone have reviewed rejected applicants?</a:t>
            </a:r>
          </a:p>
          <a:p>
            <a:pPr fontAlgn="base">
              <a:lnSpc>
                <a:spcPct val="100000"/>
              </a:lnSpc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 there legal or regulatory issues to consider?</a:t>
            </a:r>
          </a:p>
        </p:txBody>
      </p:sp>
    </p:spTree>
    <p:extLst>
      <p:ext uri="{BB962C8B-B14F-4D97-AF65-F5344CB8AC3E}">
        <p14:creationId xmlns:p14="http://schemas.microsoft.com/office/powerpoint/2010/main" val="182134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6E3E83-8C38-79DA-C15F-EDFA9182F2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208" y="326121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 Semilight"/>
                <a:cs typeface="Segoe UI Semilight"/>
              </a:rPr>
              <a:t>INJECT 1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DBCBF-E58B-AD7F-F9D2-AAB84773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LinkedIn post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D4C7-026E-F2E5-91B9-8DDB273D1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840" y="1825625"/>
            <a:ext cx="57434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/>
                <a:cs typeface="Segoe UI Semibold"/>
              </a:rPr>
              <a:t>New information received</a:t>
            </a:r>
            <a:endParaRPr lang="en-US" sz="2400" dirty="0">
              <a:latin typeface="Segoe UI Semibold"/>
              <a:cs typeface="Segoe UI Semibold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10.30am, someone from your HR team speaks to you privately.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They’re worried the AI tool may be ranking people with steady full-time work higher than people with career breaks or part-time experience.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They also believe several older applicants have been filtered out early.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Later that morning, you learn one applicant has shared their negative experience with the on AI tool on LinkedIn.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post is starting to get attention.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2EE34-9390-56BE-599E-98856BA12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39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/>
                <a:cs typeface="Segoe UI Semibold"/>
              </a:rPr>
              <a:t>Questions to consider</a:t>
            </a:r>
            <a:endParaRPr lang="en-US" sz="2400" dirty="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Could the use of AI be disadvantaging some groups?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test the results for bias or demographic patterns?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manages the tool settings – your team or the vendor?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the tool compliant with anti-discrimination law?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you pause recruitment while you investigate?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0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4115-9F54-F4BE-15AE-EB61B1F8C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F9514-5214-D46F-484B-5CD26D09AC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208" y="326121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egoe UI Semilight"/>
                <a:cs typeface="Segoe UI Semilight"/>
              </a:rPr>
              <a:t>INJECT 2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92517-32D0-B868-69AC-6D0301A8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Local journalist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2C6A6-FECC-B393-0A65-315185B7B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840" y="1825625"/>
            <a:ext cx="57434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b="1" dirty="0">
                <a:latin typeface="Segoe UI Semibold"/>
                <a:cs typeface="Segoe UI Semibold"/>
              </a:rPr>
              <a:t>New information received</a:t>
            </a:r>
            <a:endParaRPr lang="en-US" sz="2400" dirty="0">
              <a:latin typeface="Segoe UI Semibold"/>
              <a:cs typeface="Segoe UI Semibold"/>
            </a:endParaRPr>
          </a:p>
          <a:p>
            <a:pPr marL="0" indent="0"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By midday, a journalist contacts your communications team investigating ‘The rise of AI discrimination in recruitment’.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They ask whether you use AI screening and whether candidates can request human review.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the same time:</a:t>
            </a:r>
          </a:p>
          <a:p>
            <a:pPr>
              <a:buFont typeface="Arial"/>
              <a:buChar char="•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recruitment partner asks for clarification on your screening approach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Font typeface="Arial"/>
              <a:buChar char="•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union representative requests a meeting about automation and fairness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Font typeface="Arial"/>
              <a:buChar char="•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discover the vendor’s fairness audit module was available but not included during procurement.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1D654-7E49-6ACD-5C57-D62170055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39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/>
                <a:cs typeface="Segoe UI Semibold"/>
              </a:rPr>
              <a:t>Questions to consider</a:t>
            </a:r>
            <a:endParaRPr lang="en-US" sz="2400" dirty="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your public response?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Were workforce representatives consulted before rollout?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Did procurement include the right safeguards?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you enable human review now?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records could you provide to regulators?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monitor the system for unfair impact?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3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A07A9-16C9-07E4-134B-1E20F0E1D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B08462-1C3C-2402-A05E-B7F6C35E2E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208" y="326121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egoe UI Semilight"/>
                <a:cs typeface="Segoe UI Semilight"/>
              </a:rPr>
              <a:t>INJECT 3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DB93E-CEEA-0C03-98F6-6C762A5C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Legal advice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E028-85A7-72A0-2788-A78452F25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840" y="1825625"/>
            <a:ext cx="57434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b="1" dirty="0">
                <a:latin typeface="Segoe UI Semibold"/>
                <a:cs typeface="Segoe UI Semibold"/>
              </a:rPr>
              <a:t>New information received</a:t>
            </a:r>
            <a:endParaRPr lang="en-US" sz="2400" dirty="0">
              <a:latin typeface="Segoe UI Semibold"/>
              <a:cs typeface="Segoe UI Semibold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Your legal advisor provides early advice. If the tool has created systemic bias, your organisation may face anti-discrimination risk.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They warn that filtering applicants without meaningful human review may increase legal exposure. Affected applicants may also ask for reconsideration.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the same time, HR staff say professional judgement has been replaced by automation, and some team members feel pressured to trust the system.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vendor responds that the system is working as designed and that your organisation made the configuration decisions.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4C8CF-87C1-8C8A-ACAB-674252371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39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/>
                <a:cs typeface="Segoe UI Semibold"/>
              </a:rPr>
              <a:t>Questions to consider</a:t>
            </a:r>
            <a:endParaRPr lang="en-US" sz="2400" dirty="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clearly define accountability?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understand how the model was trained?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rely too heavily on vendor assurances?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remediation may be needed?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you reopen previous recruitment rounds?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rebuild trust with applicants and staff?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6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1C16E-8E1A-38F6-B2BB-AC566C959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F6A8-7A50-97EC-F51F-B27B20FD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EC29-9C82-5F39-9E22-E250C8EC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266" y="1825625"/>
            <a:ext cx="8526934" cy="302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 a group, consider:</a:t>
            </a:r>
            <a:endParaRPr lang="en-AU" sz="1800" dirty="0"/>
          </a:p>
          <a:p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you suspend the system?</a:t>
            </a:r>
          </a:p>
          <a:p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you review or reassess rejected applicants?</a:t>
            </a:r>
          </a:p>
          <a:p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governance changes are needed?</a:t>
            </a:r>
          </a:p>
          <a:p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automated shortlisting need executive or board oversight?</a:t>
            </a:r>
          </a:p>
          <a:p>
            <a:r>
              <a:rPr lang="en-AU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will you support meaningful workforce engagement going forward?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554AC0-5C35-CDFC-986D-D55786FCC0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79" y="334992"/>
            <a:ext cx="4056063" cy="3524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 Semilight"/>
                <a:cs typeface="Segoe UI Semilight"/>
              </a:rPr>
              <a:t>REFLECTION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7B9FE-BD03-6DEF-15F2-3578F4D3182D}"/>
              </a:ext>
            </a:extLst>
          </p:cNvPr>
          <p:cNvSpPr txBox="1"/>
          <p:nvPr/>
        </p:nvSpPr>
        <p:spPr>
          <a:xfrm>
            <a:off x="11259633" y="870114"/>
            <a:ext cx="618603" cy="353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A3A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10m</a:t>
            </a:r>
            <a:endParaRPr lang="en-US" sz="1400" dirty="0">
              <a:solidFill>
                <a:srgbClr val="3A3A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0FC81-CDEC-3A83-E348-8A2AE86A4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590" y="595423"/>
            <a:ext cx="566710" cy="56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4CA864776D941BFC5FB45272D78A0" ma:contentTypeVersion="12" ma:contentTypeDescription="Create a new document." ma:contentTypeScope="" ma:versionID="4c8862eff938c53ffb74d1bf309473bc">
  <xsd:schema xmlns:xsd="http://www.w3.org/2001/XMLSchema" xmlns:xs="http://www.w3.org/2001/XMLSchema" xmlns:p="http://schemas.microsoft.com/office/2006/metadata/properties" xmlns:ns2="f6a74ee3-5ae3-49de-b786-458d69e4c12f" xmlns:ns3="880302e1-4dcf-44c9-b9a2-0c65e519636d" targetNamespace="http://schemas.microsoft.com/office/2006/metadata/properties" ma:root="true" ma:fieldsID="3467548d043225525fcc7a681d9c7220" ns2:_="" ns3:_="">
    <xsd:import namespace="f6a74ee3-5ae3-49de-b786-458d69e4c12f"/>
    <xsd:import namespace="880302e1-4dcf-44c9-b9a2-0c65e51963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Batc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74ee3-5ae3-49de-b786-458d69e4c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4384839-4e36-483e-87cb-ff3de9ab13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Batch" ma:index="19" nillable="true" ma:displayName="Batch" ma:format="Dropdown" ma:internalName="Batc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302e1-4dcf-44c9-b9a2-0c65e519636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dd9ae60-2fcb-4bb1-a68a-a0010390529d}" ma:internalName="TaxCatchAll" ma:showField="CatchAllData" ma:web="880302e1-4dcf-44c9-b9a2-0c65e51963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0302e1-4dcf-44c9-b9a2-0c65e519636d" xsi:nil="true"/>
    <Batch xmlns="f6a74ee3-5ae3-49de-b786-458d69e4c12f" xsi:nil="true"/>
    <lcf76f155ced4ddcb4097134ff3c332f xmlns="f6a74ee3-5ae3-49de-b786-458d69e4c1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D615B8-60EA-4C6F-973D-A30512CC9A6A}">
  <ds:schemaRefs>
    <ds:schemaRef ds:uri="880302e1-4dcf-44c9-b9a2-0c65e519636d"/>
    <ds:schemaRef ds:uri="f6a74ee3-5ae3-49de-b786-458d69e4c1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40F742-5CD4-49B8-9E6A-A4A3CEA915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92DDF6-292B-47EB-8884-F6F8CBA02009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880302e1-4dcf-44c9-b9a2-0c65e519636d"/>
    <ds:schemaRef ds:uri="f6a74ee3-5ae3-49de-b786-458d69e4c12f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788632b-1377-4314-aac5-af7281e8e760}" enabled="1" method="Privileged" siteId="{8f73f427-32e5-4a3b-8d42-b369b956a96b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588</Words>
  <Application>Microsoft Macintosh PowerPoint</Application>
  <PresentationFormat>Widescreen</PresentationFormat>
  <Paragraphs>73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Segoe UI</vt:lpstr>
      <vt:lpstr>Segoe UI Semibold</vt:lpstr>
      <vt:lpstr>Segoe UI Semilight</vt:lpstr>
      <vt:lpstr>Office Theme</vt:lpstr>
      <vt:lpstr>Scenario 2</vt:lpstr>
      <vt:lpstr>Opening discussion</vt:lpstr>
      <vt:lpstr>LinkedIn post</vt:lpstr>
      <vt:lpstr>Local journalist</vt:lpstr>
      <vt:lpstr>Legal advice</vt:lpstr>
      <vt:lpstr>Final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2 – the invisible shortlist</dc:title>
  <dc:subject>Test your scenario</dc:subject>
  <dc:creator>National AI Centre</dc:creator>
  <cp:keywords/>
  <dc:description/>
  <cp:lastModifiedBy>Shannon Li</cp:lastModifiedBy>
  <cp:revision>6</cp:revision>
  <dcterms:created xsi:type="dcterms:W3CDTF">2026-04-07T23:00:53Z</dcterms:created>
  <dcterms:modified xsi:type="dcterms:W3CDTF">2026-05-04T23:16:20Z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0x01010076C4CA864776D941BFC5FB45272D78A0</vt:lpwstr>
  </property>
  <property fmtid="{D5CDD505-2E9C-101B-9397-08002B2CF9AE}" pid="3" name="MediaServiceImageTags">
    <vt:lpwstr/>
  </property>
  <property fmtid="{D5CDD505-2E9C-101B-9397-08002B2CF9AE}" pid="4" name="ClassificationContentMarkingHeaderLocations">
    <vt:lpwstr>Office Theme:9</vt:lpwstr>
  </property>
  <property fmtid="{D5CDD505-2E9C-101B-9397-08002B2CF9AE}" pid="5" name="ClassificationContentMarkingFooterText">
    <vt:lpwstr>OFFICIAL</vt:lpwstr>
  </property>
  <property fmtid="{D5CDD505-2E9C-101B-9397-08002B2CF9AE}" pid="6" name="ClassificationContentMarkingHeaderText">
    <vt:lpwstr>OFFICIAL</vt:lpwstr>
  </property>
  <property fmtid="{D5CDD505-2E9C-101B-9397-08002B2CF9AE}" pid="7" name="ClassificationContentMarkingFooterLocations">
    <vt:lpwstr>Office Theme:10</vt:lpwstr>
  </property>
</Properties>
</file>